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9" r:id="rId1"/>
  </p:sldMasterIdLst>
  <p:notesMasterIdLst>
    <p:notesMasterId r:id="rId15"/>
  </p:notesMasterIdLst>
  <p:sldIdLst>
    <p:sldId id="256" r:id="rId2"/>
    <p:sldId id="379" r:id="rId3"/>
    <p:sldId id="380" r:id="rId4"/>
    <p:sldId id="351" r:id="rId5"/>
    <p:sldId id="263" r:id="rId6"/>
    <p:sldId id="381" r:id="rId7"/>
    <p:sldId id="269" r:id="rId8"/>
    <p:sldId id="369" r:id="rId9"/>
    <p:sldId id="378" r:id="rId10"/>
    <p:sldId id="382" r:id="rId11"/>
    <p:sldId id="377" r:id="rId12"/>
    <p:sldId id="383" r:id="rId13"/>
    <p:sldId id="376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99CCFF"/>
    <a:srgbClr val="66CCFF"/>
    <a:srgbClr val="FF6600"/>
    <a:srgbClr val="6699FF"/>
    <a:srgbClr val="0099FF"/>
    <a:srgbClr val="FF9900"/>
    <a:srgbClr val="800080"/>
    <a:srgbClr val="009900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8FEDC2-D1D2-424A-85C2-DF930C7870BE}" type="datetimeFigureOut">
              <a:rPr lang="ru-RU" smtClean="0"/>
              <a:t>13.06.24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DFE02A-4F89-4914-8EDB-8CD7AC476B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9170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DFE02A-4F89-4914-8EDB-8CD7AC476B1B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24640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F9E3B4-8294-447D-8A10-17781FD5AA6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6FA8A2-5375-4FA9-A4B8-7B4292EF9EF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3DB26D-9B8C-4379-9C6A-45BABFEF489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4FB118-DEF0-470C-8618-F38E5539EBE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78A6C4-30D8-4F21-AD5E-ABFA5A7E19F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695CEE-2AA6-4AD1-A009-97192729CD1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311D8E-A4BA-4D65-ADCB-E1FD6611576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57E8EE-4EEF-47A3-AC13-7E5E7BD02DB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0780DB-9DF7-468B-A56A-668DED29D00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09C95-C7E6-4406-8A2C-70A8AD2E201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708C12-C5EB-4B3B-B308-05AD2865A1A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80F2C8D2-5B0C-481A-9E71-09E8098E5E3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</p:sldLayoutIdLst>
  <p:transition spd="slow">
    <p:split orient="vert"/>
  </p:transition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hyperlink" Target="https://vk.com/klyev.schol" TargetMode="External"/><Relationship Id="rId7" Type="http://schemas.openxmlformats.org/officeDocument/2006/relationships/image" Target="../media/image15.jpeg"/><Relationship Id="rId2" Type="http://schemas.openxmlformats.org/officeDocument/2006/relationships/hyperlink" Target="https://klujev-school.nubex.ru/13902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10" Type="http://schemas.openxmlformats.org/officeDocument/2006/relationships/image" Target="../media/image18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6.jpe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" y="5181600"/>
            <a:ext cx="8763000" cy="1090124"/>
          </a:xfrm>
          <a:gradFill rotWithShape="1">
            <a:gsLst>
              <a:gs pos="0">
                <a:srgbClr val="2F549D"/>
              </a:gs>
              <a:gs pos="100000">
                <a:srgbClr val="2F549D"/>
              </a:gs>
            </a:gsLst>
            <a:lin ang="5400000" scaled="1"/>
          </a:gradFill>
        </p:spPr>
        <p:txBody>
          <a:bodyPr>
            <a:normAutofit fontScale="85000"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ru-RU" altLang="ru-RU" sz="3200" b="1" i="1" dirty="0" smtClean="0">
                <a:solidFill>
                  <a:schemeClr val="bg1"/>
                </a:solidFill>
              </a:rPr>
              <a:t>Школьный спортивный клуб «ЮНИОР»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3200" b="1" i="1" dirty="0" smtClean="0">
                <a:solidFill>
                  <a:schemeClr val="bg1"/>
                </a:solidFill>
              </a:rPr>
              <a:t>Руководитель: </a:t>
            </a:r>
            <a:r>
              <a:rPr lang="ru-RU" altLang="ru-RU" sz="3200" b="1" i="1" dirty="0" err="1" smtClean="0">
                <a:solidFill>
                  <a:schemeClr val="bg1"/>
                </a:solidFill>
              </a:rPr>
              <a:t>Сторчак</a:t>
            </a:r>
            <a:r>
              <a:rPr lang="ru-RU" altLang="ru-RU" sz="3200" b="1" i="1" dirty="0" smtClean="0">
                <a:solidFill>
                  <a:schemeClr val="bg1"/>
                </a:solidFill>
              </a:rPr>
              <a:t> Анатолий Анатольевич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23057"/>
            <a:ext cx="8437417" cy="995070"/>
          </a:xfrm>
          <a:noFill/>
        </p:spPr>
        <p:txBody>
          <a:bodyPr/>
          <a:lstStyle/>
          <a:p>
            <a:pPr algn="ctr" eaLnBrk="1" hangingPunct="1"/>
            <a:r>
              <a:rPr lang="ru-RU" altLang="ru-RU" sz="1800" b="1" i="1" dirty="0">
                <a:solidFill>
                  <a:schemeClr val="bg1"/>
                </a:solidFill>
                <a:effectLst>
                  <a:glow rad="101600">
                    <a:schemeClr val="accent6">
                      <a:lumMod val="50000"/>
                      <a:alpha val="60000"/>
                    </a:schemeClr>
                  </a:glow>
                </a:effectLst>
              </a:rPr>
              <a:t>Муниципальное бюджетное общеобразовательное учреждение </a:t>
            </a:r>
            <a:r>
              <a:rPr lang="ru-RU" altLang="ru-RU" sz="1800" b="1" i="1" dirty="0" smtClean="0">
                <a:solidFill>
                  <a:schemeClr val="bg1"/>
                </a:solidFill>
                <a:effectLst>
                  <a:glow rad="101600">
                    <a:schemeClr val="accent6">
                      <a:lumMod val="50000"/>
                      <a:alpha val="60000"/>
                    </a:schemeClr>
                  </a:glow>
                </a:effectLst>
              </a:rPr>
              <a:t> </a:t>
            </a:r>
            <a:r>
              <a:rPr lang="ru-RU" altLang="ru-RU" sz="1800" b="1" i="1" dirty="0" err="1" smtClean="0">
                <a:solidFill>
                  <a:schemeClr val="bg1"/>
                </a:solidFill>
                <a:effectLst>
                  <a:glow rad="101600">
                    <a:schemeClr val="accent6">
                      <a:lumMod val="50000"/>
                      <a:alpha val="60000"/>
                    </a:schemeClr>
                  </a:glow>
                </a:effectLst>
              </a:rPr>
              <a:t>Клюевская</a:t>
            </a:r>
            <a:r>
              <a:rPr lang="ru-RU" altLang="ru-RU" sz="1800" b="1" i="1" dirty="0" smtClean="0">
                <a:solidFill>
                  <a:schemeClr val="bg1"/>
                </a:solidFill>
                <a:effectLst>
                  <a:glow rad="101600">
                    <a:schemeClr val="accent6">
                      <a:lumMod val="50000"/>
                      <a:alpha val="60000"/>
                    </a:schemeClr>
                  </a:glow>
                </a:effectLst>
              </a:rPr>
              <a:t> средняя </a:t>
            </a:r>
            <a:r>
              <a:rPr lang="ru-RU" altLang="ru-RU" sz="1800" b="1" i="1" dirty="0">
                <a:solidFill>
                  <a:schemeClr val="bg1"/>
                </a:solidFill>
                <a:effectLst>
                  <a:glow rad="101600">
                    <a:schemeClr val="accent6">
                      <a:lumMod val="50000"/>
                      <a:alpha val="60000"/>
                    </a:schemeClr>
                  </a:glow>
                </a:effectLst>
              </a:rPr>
              <a:t>общеобразовательная </a:t>
            </a:r>
            <a:r>
              <a:rPr lang="ru-RU" altLang="ru-RU" sz="1800" b="1" i="1" dirty="0" smtClean="0">
                <a:solidFill>
                  <a:schemeClr val="bg1"/>
                </a:solidFill>
                <a:effectLst>
                  <a:glow rad="101600">
                    <a:schemeClr val="accent6">
                      <a:lumMod val="50000"/>
                      <a:alpha val="60000"/>
                    </a:schemeClr>
                  </a:glow>
                </a:effectLst>
              </a:rPr>
              <a:t>школа </a:t>
            </a:r>
            <a:br>
              <a:rPr lang="ru-RU" altLang="ru-RU" sz="1800" b="1" i="1" dirty="0" smtClean="0">
                <a:solidFill>
                  <a:schemeClr val="bg1"/>
                </a:solidFill>
                <a:effectLst>
                  <a:glow rad="101600">
                    <a:schemeClr val="accent6">
                      <a:lumMod val="50000"/>
                      <a:alpha val="60000"/>
                    </a:schemeClr>
                  </a:glow>
                </a:effectLst>
              </a:rPr>
            </a:br>
            <a:r>
              <a:rPr lang="ru-RU" altLang="ru-RU" sz="1800" b="1" i="1" dirty="0" smtClean="0">
                <a:solidFill>
                  <a:schemeClr val="bg1"/>
                </a:solidFill>
                <a:effectLst>
                  <a:glow rad="101600">
                    <a:schemeClr val="accent6">
                      <a:lumMod val="50000"/>
                      <a:alpha val="60000"/>
                    </a:schemeClr>
                  </a:glow>
                </a:effectLst>
              </a:rPr>
              <a:t>Зерноградского района</a:t>
            </a: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294408" y="3216830"/>
            <a:ext cx="8305800" cy="1200329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/>
        </p:spPr>
        <p:txBody>
          <a:bodyPr anchor="ctr">
            <a:spAutoFit/>
          </a:bodyPr>
          <a:lstStyle/>
          <a:p>
            <a:pPr algn="ctr"/>
            <a:r>
              <a:rPr lang="ru-RU" altLang="ru-RU" sz="3600" b="1" i="1" dirty="0" err="1" smtClean="0">
                <a:solidFill>
                  <a:schemeClr val="bg1"/>
                </a:solidFill>
              </a:rPr>
              <a:t>Самопрезентация</a:t>
            </a:r>
            <a:r>
              <a:rPr lang="ru-RU" altLang="ru-RU" sz="3600" b="1" i="1" dirty="0" smtClean="0">
                <a:solidFill>
                  <a:schemeClr val="bg1"/>
                </a:solidFill>
              </a:rPr>
              <a:t> на тему: </a:t>
            </a:r>
          </a:p>
          <a:p>
            <a:pPr algn="ctr"/>
            <a:r>
              <a:rPr lang="ru-RU" altLang="ru-RU" sz="3600" b="1" i="1" dirty="0" smtClean="0">
                <a:solidFill>
                  <a:schemeClr val="bg1"/>
                </a:solidFill>
              </a:rPr>
              <a:t>«Я и моя профессия»</a:t>
            </a:r>
            <a:endParaRPr lang="ru-RU" altLang="ru-RU" sz="3600" b="1" i="1" dirty="0">
              <a:solidFill>
                <a:schemeClr val="bg1"/>
              </a:solidFill>
            </a:endParaRPr>
          </a:p>
        </p:txBody>
      </p:sp>
      <p:pic>
        <p:nvPicPr>
          <p:cNvPr id="5" name="Рисунок 4" descr="C:\Users\User\Desktop\Брендбук Года педагога и наставника\02 – Логотип (исходники)\ГПиН_лого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295400"/>
            <a:ext cx="2438400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3091" y="1202770"/>
            <a:ext cx="2675467" cy="1928280"/>
          </a:xfrm>
          <a:prstGeom prst="rect">
            <a:avLst/>
          </a:prstGeom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-20782" y="1852614"/>
            <a:ext cx="6407727" cy="1216063"/>
          </a:xfrm>
          <a:prstGeom prst="rect">
            <a:avLst/>
          </a:prstGeom>
          <a:gradFill rotWithShape="1">
            <a:gsLst>
              <a:gs pos="0">
                <a:srgbClr val="2F549D"/>
              </a:gs>
              <a:gs pos="100000">
                <a:srgbClr val="2F549D"/>
              </a:gs>
            </a:gsLst>
            <a:lin ang="5400000" scaled="1"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90000"/>
              </a:lnSpc>
            </a:pPr>
            <a:r>
              <a:rPr lang="ru-RU" altLang="ru-RU" sz="2800" b="1" i="1" dirty="0" smtClean="0">
                <a:solidFill>
                  <a:schemeClr val="bg1"/>
                </a:solidFill>
              </a:rPr>
              <a:t>Номинация: Лучший руководитель школьного спортивного клуба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19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 animBg="1"/>
      <p:bldP spid="8194" grpId="0"/>
      <p:bldP spid="7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57200"/>
            <a:ext cx="8001000" cy="19082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dirty="0" smtClean="0">
                <a:ln/>
                <a:solidFill>
                  <a:schemeClr val="accent3"/>
                </a:solidFill>
              </a:rPr>
              <a:t>Педагогическое кредо:</a:t>
            </a:r>
          </a:p>
          <a:p>
            <a:pPr algn="just"/>
            <a:r>
              <a:rPr lang="ru-RU" b="1" dirty="0" smtClean="0">
                <a:ln/>
                <a:solidFill>
                  <a:schemeClr val="accent3"/>
                </a:solidFill>
              </a:rPr>
              <a:t>Чтобы сделать ребенка умным и рассудительным, сделайте его крепким и здоровым: пусть он работает, действует, бегает, кричит, пусть он находится в постоянном движении»</a:t>
            </a:r>
          </a:p>
          <a:p>
            <a:pPr algn="r"/>
            <a:r>
              <a:rPr lang="ru-RU" b="1" dirty="0" smtClean="0">
                <a:ln/>
                <a:solidFill>
                  <a:schemeClr val="accent3"/>
                </a:solidFill>
              </a:rPr>
              <a:t>Ж.Ж. Руссо</a:t>
            </a:r>
          </a:p>
          <a:p>
            <a:endParaRPr lang="ru-RU" b="1" dirty="0">
              <a:ln/>
              <a:solidFill>
                <a:schemeClr val="accent3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209800"/>
            <a:ext cx="7959436" cy="4477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185199"/>
      </p:ext>
    </p:extLst>
  </p:cSld>
  <p:clrMapOvr>
    <a:masterClrMapping/>
  </p:clrMapOvr>
  <p:transition spd="slow">
    <p:split orient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304800"/>
            <a:ext cx="6172200" cy="67710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ОБЩИЕ СВЕДЕНИЯ О ПЕДАГОГЕ:</a:t>
            </a:r>
          </a:p>
          <a:p>
            <a:endParaRPr lang="ru-RU" b="1" dirty="0">
              <a:ln/>
              <a:solidFill>
                <a:schemeClr val="accent3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57600" y="1447800"/>
            <a:ext cx="6553200" cy="31393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>
              <a:lnSpc>
                <a:spcPct val="250000"/>
              </a:lnSpc>
            </a:pP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Образование</a:t>
            </a: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высшее</a:t>
            </a:r>
          </a:p>
          <a:p>
            <a:pPr>
              <a:lnSpc>
                <a:spcPct val="250000"/>
              </a:lnSpc>
            </a:pP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Педагогический стаж: 28 лет</a:t>
            </a:r>
          </a:p>
          <a:p>
            <a:pPr>
              <a:lnSpc>
                <a:spcPct val="250000"/>
              </a:lnSpc>
            </a:pP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Стаж работы в данном учебном заведении: 28 лет</a:t>
            </a:r>
          </a:p>
          <a:p>
            <a:pPr>
              <a:lnSpc>
                <a:spcPct val="250000"/>
              </a:lnSpc>
            </a:pP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Квалификационная категория: высшая</a:t>
            </a:r>
          </a:p>
          <a:p>
            <a:endParaRPr lang="ru-RU" b="1" dirty="0">
              <a:ln/>
              <a:solidFill>
                <a:schemeClr val="accent3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24000"/>
            <a:ext cx="3426357" cy="4578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33007"/>
      </p:ext>
    </p:extLst>
  </p:cSld>
  <p:clrMapOvr>
    <a:masterClrMapping/>
  </p:clrMapOvr>
  <p:transition spd="slow">
    <p:split orient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-63966" y="685800"/>
            <a:ext cx="9145621" cy="5937646"/>
          </a:xfrm>
          <a:prstGeom prst="rect">
            <a:avLst/>
          </a:prstGeom>
          <a:solidFill>
            <a:srgbClr val="99CCFF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Прямоугольник 16"/>
          <p:cNvSpPr/>
          <p:nvPr/>
        </p:nvSpPr>
        <p:spPr bwMode="auto">
          <a:xfrm>
            <a:off x="3445422" y="5371698"/>
            <a:ext cx="5257800" cy="131286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ru-RU" sz="2400" b="1" i="1" dirty="0">
              <a:solidFill>
                <a:schemeClr val="accent6"/>
              </a:solidFill>
            </a:endParaRPr>
          </a:p>
        </p:txBody>
      </p:sp>
      <p:sp>
        <p:nvSpPr>
          <p:cNvPr id="19" name="Заголовок 1"/>
          <p:cNvSpPr txBox="1">
            <a:spLocks/>
          </p:cNvSpPr>
          <p:nvPr/>
        </p:nvSpPr>
        <p:spPr bwMode="auto">
          <a:xfrm>
            <a:off x="838200" y="-762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sz="2800" b="1" i="1" kern="0" dirty="0">
              <a:solidFill>
                <a:schemeClr val="bg1"/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127344" y="2209800"/>
            <a:ext cx="8763000" cy="4061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/>
            <a:endParaRPr lang="ru-RU" sz="2400" b="1" i="1" dirty="0" smtClean="0">
              <a:solidFill>
                <a:srgbClr val="C00000"/>
              </a:solidFill>
              <a:latin typeface="Arial" charset="0"/>
              <a:ea typeface="+mn-ea"/>
              <a:cs typeface="+mn-cs"/>
            </a:endParaRPr>
          </a:p>
          <a:p>
            <a:r>
              <a:rPr lang="ru-RU" sz="2000" b="1" i="1" dirty="0" smtClean="0">
                <a:solidFill>
                  <a:srgbClr val="C00000"/>
                </a:solidFill>
                <a:latin typeface="Arial" charset="0"/>
                <a:ea typeface="+mn-ea"/>
                <a:cs typeface="+mn-cs"/>
              </a:rPr>
              <a:t>История создания клуба</a:t>
            </a:r>
          </a:p>
          <a:p>
            <a:pPr algn="just"/>
            <a:r>
              <a:rPr lang="ru-RU" sz="2000" b="1" i="1" dirty="0" smtClean="0">
                <a:solidFill>
                  <a:srgbClr val="C00000"/>
                </a:solidFill>
                <a:latin typeface="Arial" charset="0"/>
                <a:ea typeface="+mn-ea"/>
                <a:cs typeface="+mn-cs"/>
              </a:rPr>
              <a:t>Год </a:t>
            </a:r>
            <a:r>
              <a:rPr lang="ru-RU" sz="2000" b="1" i="1" dirty="0">
                <a:solidFill>
                  <a:srgbClr val="C00000"/>
                </a:solidFill>
                <a:latin typeface="Arial" charset="0"/>
                <a:ea typeface="+mn-ea"/>
                <a:cs typeface="+mn-cs"/>
              </a:rPr>
              <a:t>создания – </a:t>
            </a:r>
            <a:r>
              <a:rPr lang="ru-RU" sz="2000" b="1" i="1" dirty="0" smtClean="0">
                <a:solidFill>
                  <a:schemeClr val="accent6"/>
                </a:solidFill>
                <a:latin typeface="Arial" charset="0"/>
                <a:ea typeface="+mn-ea"/>
                <a:cs typeface="+mn-cs"/>
              </a:rPr>
              <a:t>2021</a:t>
            </a:r>
          </a:p>
          <a:p>
            <a:pPr algn="just"/>
            <a:r>
              <a:rPr lang="ru-RU" sz="2000" b="1" i="1" dirty="0" smtClean="0">
                <a:solidFill>
                  <a:srgbClr val="C00000"/>
                </a:solidFill>
              </a:rPr>
              <a:t>Девиз</a:t>
            </a:r>
            <a:r>
              <a:rPr lang="ru-RU" sz="2000" b="1" i="1" dirty="0">
                <a:solidFill>
                  <a:srgbClr val="FF0000"/>
                </a:solidFill>
              </a:rPr>
              <a:t>: </a:t>
            </a:r>
            <a:r>
              <a:rPr lang="ru-RU" sz="2000" b="1" i="1" dirty="0">
                <a:solidFill>
                  <a:srgbClr val="000099"/>
                </a:solidFill>
              </a:rPr>
              <a:t>«Нам, сильным, смелым и ловким, со спортом всегда по пути</a:t>
            </a:r>
            <a:r>
              <a:rPr lang="ru-RU" sz="2000" b="1" i="1" dirty="0" smtClean="0">
                <a:solidFill>
                  <a:srgbClr val="000099"/>
                </a:solidFill>
              </a:rPr>
              <a:t>!»</a:t>
            </a:r>
          </a:p>
          <a:p>
            <a:r>
              <a:rPr lang="ru-RU" sz="2000" b="1" i="1" dirty="0" smtClean="0">
                <a:solidFill>
                  <a:srgbClr val="000099"/>
                </a:solidFill>
              </a:rPr>
              <a:t>Основными задачами деятельности ШСК являются:</a:t>
            </a:r>
          </a:p>
          <a:p>
            <a:pPr marL="342900" indent="-342900" algn="just">
              <a:buFontTx/>
              <a:buChar char="-"/>
            </a:pPr>
            <a:r>
              <a:rPr lang="ru-RU" sz="1600" b="1" i="1" dirty="0" smtClean="0">
                <a:solidFill>
                  <a:srgbClr val="000099"/>
                </a:solidFill>
              </a:rPr>
              <a:t>организация и проведения физкультурно-оздоровительных и спортивно-массовых мероприятий;</a:t>
            </a:r>
          </a:p>
          <a:p>
            <a:pPr marL="342900" indent="-342900" algn="just">
              <a:buFontTx/>
              <a:buChar char="-"/>
            </a:pPr>
            <a:r>
              <a:rPr lang="ru-RU" sz="1600" b="1" i="1" dirty="0" smtClean="0">
                <a:solidFill>
                  <a:srgbClr val="000099"/>
                </a:solidFill>
              </a:rPr>
              <a:t>формирование команд по идам спорта и обеспечение их участия в соревнованиях разного уровня;</a:t>
            </a:r>
          </a:p>
          <a:p>
            <a:pPr marL="342900" indent="-342900" algn="just">
              <a:buFontTx/>
              <a:buChar char="-"/>
            </a:pPr>
            <a:r>
              <a:rPr lang="ru-RU" sz="1600" b="1" i="1" dirty="0" smtClean="0">
                <a:solidFill>
                  <a:srgbClr val="000099"/>
                </a:solidFill>
              </a:rPr>
              <a:t>пропаганда в ОУ основных идей физической культуры, спорта, здорового образа жизни, в том числе деятельности клуба;</a:t>
            </a:r>
          </a:p>
          <a:p>
            <a:pPr marL="342900" indent="-342900" algn="just">
              <a:buFontTx/>
              <a:buChar char="-"/>
            </a:pPr>
            <a:r>
              <a:rPr lang="ru-RU" sz="1600" b="1" i="1" dirty="0" smtClean="0">
                <a:solidFill>
                  <a:srgbClr val="000099"/>
                </a:solidFill>
              </a:rPr>
              <a:t>поощрение и стимулирование обучающихся, добившихся высоких показателей в физкультурно-спортивной работе;</a:t>
            </a:r>
          </a:p>
          <a:p>
            <a:pPr marL="342900" indent="-342900" algn="just">
              <a:buFontTx/>
              <a:buChar char="-"/>
            </a:pPr>
            <a:r>
              <a:rPr lang="ru-RU" sz="1600" b="1" i="1" dirty="0" smtClean="0">
                <a:solidFill>
                  <a:srgbClr val="000099"/>
                </a:solidFill>
              </a:rPr>
              <a:t>Проведение учебно-спортивных занятий для подготовки команд к участию в региональных этапах соревнований.</a:t>
            </a:r>
          </a:p>
          <a:p>
            <a:pPr marL="342900" indent="-342900" algn="just">
              <a:buFontTx/>
              <a:buChar char="-"/>
            </a:pPr>
            <a:endParaRPr lang="ru-RU" sz="1600" b="1" i="1" dirty="0" smtClean="0">
              <a:solidFill>
                <a:srgbClr val="000099"/>
              </a:solidFill>
            </a:endParaRPr>
          </a:p>
          <a:p>
            <a:pPr marL="342900" indent="-342900" algn="just">
              <a:buFontTx/>
              <a:buChar char="-"/>
            </a:pPr>
            <a:endParaRPr lang="ru-RU" sz="2000" b="1" i="1" dirty="0">
              <a:solidFill>
                <a:srgbClr val="000099"/>
              </a:solidFill>
            </a:endParaRPr>
          </a:p>
          <a:p>
            <a:pPr algn="l"/>
            <a:endParaRPr lang="ru-RU" sz="2400" b="1" i="1" dirty="0">
              <a:solidFill>
                <a:schemeClr val="accent6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 bwMode="auto">
          <a:xfrm>
            <a:off x="-63966" y="181999"/>
            <a:ext cx="9093237" cy="2221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sz="2000" b="1" i="1" dirty="0" smtClean="0">
                <a:solidFill>
                  <a:srgbClr val="C00000"/>
                </a:solidFill>
                <a:latin typeface="Arial" charset="0"/>
                <a:ea typeface="+mn-ea"/>
                <a:cs typeface="+mn-cs"/>
              </a:rPr>
              <a:t>Школьный спортивный клуб «Юниор» – структурное подразделение МБОУ </a:t>
            </a:r>
            <a:r>
              <a:rPr lang="ru-RU" sz="2000" b="1" i="1" dirty="0" err="1" smtClean="0">
                <a:solidFill>
                  <a:srgbClr val="C00000"/>
                </a:solidFill>
                <a:latin typeface="Arial" charset="0"/>
                <a:ea typeface="+mn-ea"/>
                <a:cs typeface="+mn-cs"/>
              </a:rPr>
              <a:t>Клюевской</a:t>
            </a:r>
            <a:r>
              <a:rPr lang="ru-RU" sz="2000" b="1" i="1" dirty="0" smtClean="0">
                <a:solidFill>
                  <a:srgbClr val="C00000"/>
                </a:solidFill>
                <a:latin typeface="Arial" charset="0"/>
                <a:ea typeface="+mn-ea"/>
                <a:cs typeface="+mn-cs"/>
              </a:rPr>
              <a:t> СОШ, объединяющее педагогов, обучающихся и родителей, способствующее развитию физической культуры и спорта в школе.</a:t>
            </a:r>
            <a:endParaRPr lang="ru-RU" sz="2000" b="1" i="1" dirty="0">
              <a:solidFill>
                <a:schemeClr val="accent6"/>
              </a:solidFill>
              <a:latin typeface="Arial" charset="0"/>
              <a:ea typeface="+mn-ea"/>
              <a:cs typeface="+mn-c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-79375" y="24003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8449" name="Rectangle 17"/>
          <p:cNvSpPr>
            <a:spLocks noChangeArrowheads="1"/>
          </p:cNvSpPr>
          <p:nvPr/>
        </p:nvSpPr>
        <p:spPr bwMode="auto">
          <a:xfrm>
            <a:off x="445063" y="4724400"/>
            <a:ext cx="8241737" cy="1569660"/>
          </a:xfrm>
          <a:prstGeom prst="rect">
            <a:avLst/>
          </a:prstGeom>
          <a:solidFill>
            <a:srgbClr val="2F549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400" b="1" i="1" dirty="0" smtClean="0">
                <a:solidFill>
                  <a:schemeClr val="bg1"/>
                </a:solidFill>
              </a:rPr>
              <a:t>- «Вызвать интерес у каждого из моих учеников-одна из главных для меня задач. Каждое занятие стараюсь продумывать так,  чтобы дети чувствовали себя уверенными и успешными!»</a:t>
            </a:r>
          </a:p>
        </p:txBody>
      </p:sp>
      <p:pic>
        <p:nvPicPr>
          <p:cNvPr id="7" name="Рисунок 6" descr="C:\Users\User\Desktop\Сторчак Фото\Футбол\SDC10217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33600"/>
            <a:ext cx="3733800" cy="2329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C:\Users\User\Desktop\Сторчак Фото\20230320_131308 (1)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134274"/>
            <a:ext cx="3733800" cy="2361526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17"/>
          <p:cNvSpPr>
            <a:spLocks noChangeArrowheads="1"/>
          </p:cNvSpPr>
          <p:nvPr/>
        </p:nvSpPr>
        <p:spPr bwMode="auto">
          <a:xfrm>
            <a:off x="445063" y="130629"/>
            <a:ext cx="8241737" cy="1815882"/>
          </a:xfrm>
          <a:prstGeom prst="rect">
            <a:avLst/>
          </a:prstGeom>
          <a:solidFill>
            <a:srgbClr val="2F549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ru-RU" altLang="ru-RU" sz="400" b="1" i="1" dirty="0" smtClean="0">
              <a:solidFill>
                <a:srgbClr val="FFB84F"/>
              </a:solidFill>
            </a:endParaRPr>
          </a:p>
          <a:p>
            <a:pPr>
              <a:spcBef>
                <a:spcPct val="50000"/>
              </a:spcBef>
            </a:pPr>
            <a:r>
              <a:rPr lang="ru-RU" altLang="ru-RU" sz="2400" b="1" i="1" dirty="0" smtClean="0">
                <a:solidFill>
                  <a:srgbClr val="FF0000"/>
                </a:solidFill>
              </a:rPr>
              <a:t>Цель:</a:t>
            </a:r>
            <a:r>
              <a:rPr lang="ru-RU" altLang="ru-RU" sz="2400" b="1" dirty="0" smtClean="0">
                <a:solidFill>
                  <a:srgbClr val="FF0000"/>
                </a:solidFill>
              </a:rPr>
              <a:t> </a:t>
            </a:r>
            <a:r>
              <a:rPr lang="ru-RU" altLang="ru-RU" sz="2400" b="1" dirty="0" smtClean="0">
                <a:solidFill>
                  <a:schemeClr val="bg1"/>
                </a:solidFill>
              </a:rPr>
              <a:t>сохранение </a:t>
            </a:r>
            <a:r>
              <a:rPr lang="ru-RU" altLang="ru-RU" sz="2400" b="1" dirty="0">
                <a:solidFill>
                  <a:schemeClr val="bg1"/>
                </a:solidFill>
              </a:rPr>
              <a:t>и укрепление физического, психического и социального здоровья учащихся, развитие двигательной активности и гигиенической культуры детей. 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90600" y="304800"/>
            <a:ext cx="502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Школьный спортивный клуб имеет название, девиз и эмблему</a:t>
            </a:r>
            <a:endParaRPr lang="ru-RU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" y="1672679"/>
            <a:ext cx="7162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Нормативны документы клуба:</a:t>
            </a:r>
          </a:p>
          <a:p>
            <a:pPr marL="342900" indent="-342900">
              <a:buAutoNum type="arabicPeriod"/>
            </a:pP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Приказ о создании школьного спортивного клуба</a:t>
            </a:r>
          </a:p>
          <a:p>
            <a:pPr marL="342900" indent="-342900">
              <a:buAutoNum type="arabicPeriod"/>
            </a:pP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Положение о школьном спортивном клубе</a:t>
            </a:r>
          </a:p>
          <a:p>
            <a:pPr marL="342900" indent="-342900">
              <a:buAutoNum type="arabicPeriod"/>
            </a:pP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Свидетельство школьного спортивного клуба</a:t>
            </a:r>
          </a:p>
          <a:p>
            <a:pPr marL="342900" indent="-342900">
              <a:buAutoNum type="arabicPeriod"/>
            </a:pP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Расписание работы спортивных секций в ШСК «Юниор»</a:t>
            </a:r>
            <a:endParaRPr lang="ru-RU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2194" y="-22397"/>
            <a:ext cx="2811805" cy="284179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24000" y="4572000"/>
            <a:ext cx="7162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Социальное партнерство:</a:t>
            </a:r>
          </a:p>
          <a:p>
            <a:pPr marL="342900" indent="-342900">
              <a:buAutoNum type="arabicPeriod"/>
            </a:pP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МБУ ДО ДДТ «Ермак»</a:t>
            </a:r>
          </a:p>
          <a:p>
            <a:pPr marL="342900" indent="-342900">
              <a:buAutoNum type="arabicPeriod"/>
            </a:pP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Комитет по делам молодежи Зерноградского района</a:t>
            </a:r>
          </a:p>
          <a:p>
            <a:pPr marL="342900" indent="-342900">
              <a:buAutoNum type="arabicPeriod"/>
            </a:pP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Образовательные организации Зерноградского района</a:t>
            </a:r>
          </a:p>
        </p:txBody>
      </p:sp>
    </p:spTree>
    <p:extLst>
      <p:ext uri="{BB962C8B-B14F-4D97-AF65-F5344CB8AC3E}">
        <p14:creationId xmlns:p14="http://schemas.microsoft.com/office/powerpoint/2010/main" val="2528690639"/>
      </p:ext>
    </p:extLst>
  </p:cSld>
  <p:clrMapOvr>
    <a:masterClrMapping/>
  </p:clrMapOvr>
  <p:transition spd="slow">
    <p:split orient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610600" cy="1143000"/>
          </a:xfrm>
        </p:spPr>
        <p:txBody>
          <a:bodyPr/>
          <a:lstStyle/>
          <a:p>
            <a:pPr algn="l" eaLnBrk="1" hangingPunct="1"/>
            <a:r>
              <a:rPr lang="ru-RU" altLang="ru-RU" sz="3600" b="1" i="1" dirty="0" smtClean="0">
                <a:solidFill>
                  <a:srgbClr val="FFB84F"/>
                </a:solidFill>
              </a:rPr>
              <a:t>        </a:t>
            </a:r>
            <a:r>
              <a:rPr lang="ru-RU" altLang="ru-RU" sz="4000" b="1" i="1" u="sng" dirty="0" smtClean="0">
                <a:solidFill>
                  <a:srgbClr val="C00000"/>
                </a:solidFill>
              </a:rPr>
              <a:t>Направления работы клуба</a:t>
            </a:r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533400" y="1447800"/>
            <a:ext cx="3733800" cy="1295400"/>
          </a:xfrm>
          <a:prstGeom prst="rect">
            <a:avLst/>
          </a:prstGeom>
          <a:solidFill>
            <a:schemeClr val="bg1"/>
          </a:solidFill>
          <a:ln w="38100">
            <a:solidFill>
              <a:srgbClr val="FF99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b="1" dirty="0">
                <a:solidFill>
                  <a:srgbClr val="30459C"/>
                </a:solidFill>
              </a:rPr>
              <a:t>Проведение </a:t>
            </a:r>
          </a:p>
          <a:p>
            <a:pPr algn="ctr"/>
            <a:r>
              <a:rPr lang="ru-RU" altLang="ru-RU" b="1" dirty="0">
                <a:solidFill>
                  <a:srgbClr val="30459C"/>
                </a:solidFill>
              </a:rPr>
              <a:t>с</a:t>
            </a:r>
            <a:r>
              <a:rPr lang="ru-RU" altLang="ru-RU" b="1" dirty="0" smtClean="0">
                <a:solidFill>
                  <a:srgbClr val="30459C"/>
                </a:solidFill>
              </a:rPr>
              <a:t>портивно - оздоровительных  </a:t>
            </a:r>
            <a:endParaRPr lang="ru-RU" altLang="ru-RU" b="1" dirty="0">
              <a:solidFill>
                <a:srgbClr val="30459C"/>
              </a:solidFill>
            </a:endParaRPr>
          </a:p>
          <a:p>
            <a:pPr algn="ctr"/>
            <a:r>
              <a:rPr lang="ru-RU" altLang="ru-RU" b="1" dirty="0">
                <a:solidFill>
                  <a:srgbClr val="30459C"/>
                </a:solidFill>
              </a:rPr>
              <a:t>мероприятий с </a:t>
            </a:r>
            <a:r>
              <a:rPr lang="ru-RU" altLang="ru-RU" b="1" dirty="0" smtClean="0">
                <a:solidFill>
                  <a:srgbClr val="30459C"/>
                </a:solidFill>
              </a:rPr>
              <a:t>обучающимися </a:t>
            </a:r>
            <a:endParaRPr lang="ru-RU" altLang="ru-RU" b="1" dirty="0">
              <a:solidFill>
                <a:srgbClr val="30459C"/>
              </a:solidFill>
            </a:endParaRPr>
          </a:p>
          <a:p>
            <a:pPr algn="ctr"/>
            <a:r>
              <a:rPr lang="ru-RU" altLang="ru-RU" b="1" dirty="0">
                <a:solidFill>
                  <a:srgbClr val="30459C"/>
                </a:solidFill>
              </a:rPr>
              <a:t>на базе школы</a:t>
            </a:r>
          </a:p>
        </p:txBody>
      </p:sp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533400" y="3048000"/>
            <a:ext cx="3733800" cy="1219200"/>
          </a:xfrm>
          <a:prstGeom prst="rect">
            <a:avLst/>
          </a:prstGeom>
          <a:solidFill>
            <a:schemeClr val="bg1"/>
          </a:solidFill>
          <a:ln w="38100" algn="ctr">
            <a:solidFill>
              <a:srgbClr val="FF99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b="1" dirty="0">
                <a:solidFill>
                  <a:srgbClr val="30459C"/>
                </a:solidFill>
              </a:rPr>
              <a:t>Организация </a:t>
            </a:r>
            <a:r>
              <a:rPr lang="ru-RU" altLang="ru-RU" b="1" dirty="0" smtClean="0">
                <a:solidFill>
                  <a:srgbClr val="30459C"/>
                </a:solidFill>
              </a:rPr>
              <a:t>занятий </a:t>
            </a:r>
            <a:endParaRPr lang="ru-RU" altLang="ru-RU" b="1" dirty="0">
              <a:solidFill>
                <a:srgbClr val="30459C"/>
              </a:solidFill>
            </a:endParaRPr>
          </a:p>
          <a:p>
            <a:pPr algn="ctr"/>
            <a:r>
              <a:rPr lang="ru-RU" altLang="ru-RU" b="1" dirty="0">
                <a:solidFill>
                  <a:srgbClr val="30459C"/>
                </a:solidFill>
              </a:rPr>
              <a:t>в</a:t>
            </a:r>
            <a:r>
              <a:rPr lang="ru-RU" altLang="ru-RU" b="1" dirty="0" smtClean="0">
                <a:solidFill>
                  <a:srgbClr val="30459C"/>
                </a:solidFill>
              </a:rPr>
              <a:t>о внеурочной деятельности</a:t>
            </a:r>
            <a:endParaRPr lang="ru-RU" altLang="ru-RU" b="1" dirty="0">
              <a:solidFill>
                <a:srgbClr val="30459C"/>
              </a:solidFill>
            </a:endParaRPr>
          </a:p>
        </p:txBody>
      </p:sp>
      <p:sp>
        <p:nvSpPr>
          <p:cNvPr id="29703" name="Rectangle 7"/>
          <p:cNvSpPr>
            <a:spLocks noChangeArrowheads="1"/>
          </p:cNvSpPr>
          <p:nvPr/>
        </p:nvSpPr>
        <p:spPr bwMode="auto">
          <a:xfrm>
            <a:off x="5181600" y="1447800"/>
            <a:ext cx="3733800" cy="1295400"/>
          </a:xfrm>
          <a:prstGeom prst="rect">
            <a:avLst/>
          </a:prstGeom>
          <a:solidFill>
            <a:schemeClr val="bg1"/>
          </a:solidFill>
          <a:ln w="38100" algn="ctr">
            <a:solidFill>
              <a:srgbClr val="FF99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b="1" dirty="0">
                <a:solidFill>
                  <a:srgbClr val="30459C"/>
                </a:solidFill>
              </a:rPr>
              <a:t>Пропаганда </a:t>
            </a:r>
            <a:r>
              <a:rPr lang="ru-RU" altLang="ru-RU" b="1" dirty="0" smtClean="0">
                <a:solidFill>
                  <a:srgbClr val="30459C"/>
                </a:solidFill>
              </a:rPr>
              <a:t>видов спорта, </a:t>
            </a:r>
          </a:p>
          <a:p>
            <a:pPr algn="ctr"/>
            <a:r>
              <a:rPr lang="ru-RU" altLang="ru-RU" b="1" dirty="0" smtClean="0">
                <a:solidFill>
                  <a:srgbClr val="30459C"/>
                </a:solidFill>
              </a:rPr>
              <a:t>подготовка учащихся </a:t>
            </a:r>
          </a:p>
          <a:p>
            <a:pPr algn="ctr"/>
            <a:r>
              <a:rPr lang="ru-RU" altLang="ru-RU" b="1" dirty="0" smtClean="0">
                <a:solidFill>
                  <a:srgbClr val="30459C"/>
                </a:solidFill>
              </a:rPr>
              <a:t>к сдаче нормативов ГТО</a:t>
            </a:r>
            <a:endParaRPr lang="ru-RU" altLang="ru-RU" b="1" dirty="0">
              <a:solidFill>
                <a:srgbClr val="30459C"/>
              </a:solidFill>
            </a:endParaRPr>
          </a:p>
        </p:txBody>
      </p:sp>
      <p:sp>
        <p:nvSpPr>
          <p:cNvPr id="29704" name="Rectangle 8"/>
          <p:cNvSpPr>
            <a:spLocks noChangeArrowheads="1"/>
          </p:cNvSpPr>
          <p:nvPr/>
        </p:nvSpPr>
        <p:spPr bwMode="auto">
          <a:xfrm>
            <a:off x="5181600" y="3048000"/>
            <a:ext cx="3733800" cy="1295400"/>
          </a:xfrm>
          <a:prstGeom prst="rect">
            <a:avLst/>
          </a:prstGeom>
          <a:solidFill>
            <a:schemeClr val="bg1"/>
          </a:solidFill>
          <a:ln w="38100" algn="ctr">
            <a:solidFill>
              <a:srgbClr val="FF99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b="1" dirty="0">
                <a:solidFill>
                  <a:srgbClr val="30459C"/>
                </a:solidFill>
              </a:rPr>
              <a:t>Подготовка спортсменов </a:t>
            </a:r>
          </a:p>
          <a:p>
            <a:pPr algn="ctr"/>
            <a:r>
              <a:rPr lang="ru-RU" altLang="ru-RU" b="1" dirty="0">
                <a:solidFill>
                  <a:srgbClr val="30459C"/>
                </a:solidFill>
              </a:rPr>
              <a:t>и команд для участия</a:t>
            </a:r>
          </a:p>
          <a:p>
            <a:pPr algn="ctr"/>
            <a:r>
              <a:rPr lang="ru-RU" altLang="ru-RU" b="1" dirty="0">
                <a:solidFill>
                  <a:srgbClr val="30459C"/>
                </a:solidFill>
              </a:rPr>
              <a:t> в спортивных соревнованиях </a:t>
            </a:r>
          </a:p>
          <a:p>
            <a:pPr algn="ctr"/>
            <a:endParaRPr lang="ru-RU" altLang="ru-RU" b="1" dirty="0">
              <a:solidFill>
                <a:srgbClr val="30459C"/>
              </a:solidFill>
            </a:endParaRPr>
          </a:p>
        </p:txBody>
      </p:sp>
      <p:sp>
        <p:nvSpPr>
          <p:cNvPr id="29705" name="Rectangle 9"/>
          <p:cNvSpPr>
            <a:spLocks noChangeArrowheads="1"/>
          </p:cNvSpPr>
          <p:nvPr/>
        </p:nvSpPr>
        <p:spPr bwMode="auto">
          <a:xfrm>
            <a:off x="533400" y="4648200"/>
            <a:ext cx="3810000" cy="1219200"/>
          </a:xfrm>
          <a:prstGeom prst="rect">
            <a:avLst/>
          </a:prstGeom>
          <a:solidFill>
            <a:schemeClr val="bg1"/>
          </a:solidFill>
          <a:ln w="38100" algn="ctr">
            <a:solidFill>
              <a:srgbClr val="FF99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b="1">
                <a:solidFill>
                  <a:srgbClr val="30459C"/>
                </a:solidFill>
              </a:rPr>
              <a:t>Формирование</a:t>
            </a:r>
          </a:p>
          <a:p>
            <a:pPr algn="ctr"/>
            <a:r>
              <a:rPr lang="ru-RU" altLang="ru-RU" b="1">
                <a:solidFill>
                  <a:srgbClr val="30459C"/>
                </a:solidFill>
              </a:rPr>
              <a:t> здорового образа жизни,</a:t>
            </a:r>
          </a:p>
          <a:p>
            <a:pPr algn="ctr"/>
            <a:r>
              <a:rPr lang="ru-RU" altLang="ru-RU" b="1">
                <a:solidFill>
                  <a:srgbClr val="30459C"/>
                </a:solidFill>
              </a:rPr>
              <a:t> профилактика вредных</a:t>
            </a:r>
          </a:p>
          <a:p>
            <a:pPr algn="ctr"/>
            <a:r>
              <a:rPr lang="ru-RU" altLang="ru-RU" b="1">
                <a:solidFill>
                  <a:srgbClr val="30459C"/>
                </a:solidFill>
              </a:rPr>
              <a:t> привычек</a:t>
            </a:r>
          </a:p>
        </p:txBody>
      </p:sp>
      <p:sp>
        <p:nvSpPr>
          <p:cNvPr id="29706" name="Rectangle 10"/>
          <p:cNvSpPr>
            <a:spLocks noChangeArrowheads="1"/>
          </p:cNvSpPr>
          <p:nvPr/>
        </p:nvSpPr>
        <p:spPr bwMode="auto">
          <a:xfrm>
            <a:off x="5181600" y="4648200"/>
            <a:ext cx="3733800" cy="1219200"/>
          </a:xfrm>
          <a:prstGeom prst="rect">
            <a:avLst/>
          </a:prstGeom>
          <a:solidFill>
            <a:schemeClr val="bg1"/>
          </a:solidFill>
          <a:ln w="38100" algn="ctr">
            <a:solidFill>
              <a:srgbClr val="FF99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b="1" dirty="0">
                <a:solidFill>
                  <a:srgbClr val="30459C"/>
                </a:solidFill>
              </a:rPr>
              <a:t>Работа с родителями </a:t>
            </a:r>
          </a:p>
          <a:p>
            <a:pPr algn="ctr"/>
            <a:r>
              <a:rPr lang="ru-RU" altLang="ru-RU" b="1" dirty="0">
                <a:solidFill>
                  <a:srgbClr val="30459C"/>
                </a:solidFill>
              </a:rPr>
              <a:t>и жителями </a:t>
            </a:r>
            <a:r>
              <a:rPr lang="ru-RU" altLang="ru-RU" b="1" dirty="0" smtClean="0">
                <a:solidFill>
                  <a:srgbClr val="30459C"/>
                </a:solidFill>
              </a:rPr>
              <a:t>села</a:t>
            </a:r>
            <a:endParaRPr lang="ru-RU" altLang="ru-RU" b="1" dirty="0">
              <a:solidFill>
                <a:srgbClr val="30459C"/>
              </a:solidFill>
            </a:endParaRPr>
          </a:p>
        </p:txBody>
      </p:sp>
      <p:sp>
        <p:nvSpPr>
          <p:cNvPr id="29707" name="Line 11"/>
          <p:cNvSpPr>
            <a:spLocks noChangeShapeType="1"/>
          </p:cNvSpPr>
          <p:nvPr/>
        </p:nvSpPr>
        <p:spPr bwMode="auto">
          <a:xfrm>
            <a:off x="4724400" y="838200"/>
            <a:ext cx="0" cy="4343400"/>
          </a:xfrm>
          <a:prstGeom prst="line">
            <a:avLst/>
          </a:prstGeom>
          <a:noFill/>
          <a:ln w="76200">
            <a:solidFill>
              <a:srgbClr val="FF99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9708" name="Line 12"/>
          <p:cNvSpPr>
            <a:spLocks noChangeShapeType="1"/>
          </p:cNvSpPr>
          <p:nvPr/>
        </p:nvSpPr>
        <p:spPr bwMode="auto">
          <a:xfrm>
            <a:off x="4267200" y="2209800"/>
            <a:ext cx="914400" cy="0"/>
          </a:xfrm>
          <a:prstGeom prst="line">
            <a:avLst/>
          </a:prstGeom>
          <a:noFill/>
          <a:ln w="57150">
            <a:solidFill>
              <a:srgbClr val="FF99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9709" name="Line 13"/>
          <p:cNvSpPr>
            <a:spLocks noChangeShapeType="1"/>
          </p:cNvSpPr>
          <p:nvPr/>
        </p:nvSpPr>
        <p:spPr bwMode="auto">
          <a:xfrm>
            <a:off x="4267200" y="3733800"/>
            <a:ext cx="914400" cy="0"/>
          </a:xfrm>
          <a:prstGeom prst="line">
            <a:avLst/>
          </a:prstGeom>
          <a:noFill/>
          <a:ln w="57150">
            <a:solidFill>
              <a:srgbClr val="FF99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9710" name="Line 14"/>
          <p:cNvSpPr>
            <a:spLocks noChangeShapeType="1"/>
          </p:cNvSpPr>
          <p:nvPr/>
        </p:nvSpPr>
        <p:spPr bwMode="auto">
          <a:xfrm>
            <a:off x="4343400" y="5181600"/>
            <a:ext cx="838200" cy="0"/>
          </a:xfrm>
          <a:prstGeom prst="line">
            <a:avLst/>
          </a:prstGeom>
          <a:noFill/>
          <a:ln w="57150">
            <a:solidFill>
              <a:srgbClr val="FF99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9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9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9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9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97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97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9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97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97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9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0" grpId="0"/>
      <p:bldP spid="29701" grpId="0" animBg="1"/>
      <p:bldP spid="29702" grpId="0" animBg="1"/>
      <p:bldP spid="29703" grpId="0" animBg="1"/>
      <p:bldP spid="29704" grpId="0" animBg="1"/>
      <p:bldP spid="29705" grpId="0" animBg="1"/>
      <p:bldP spid="29706" grpId="0" animBg="1"/>
      <p:bldP spid="29707" grpId="0" animBg="1"/>
      <p:bldP spid="29708" grpId="0" animBg="1"/>
      <p:bldP spid="29709" grpId="0" animBg="1"/>
      <p:bldP spid="297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21" name="Rectangle 25"/>
          <p:cNvSpPr>
            <a:spLocks noGrp="1" noChangeArrowheads="1"/>
          </p:cNvSpPr>
          <p:nvPr>
            <p:ph type="title"/>
          </p:nvPr>
        </p:nvSpPr>
        <p:spPr>
          <a:xfrm>
            <a:off x="2286000" y="0"/>
            <a:ext cx="6858000" cy="1143000"/>
          </a:xfrm>
        </p:spPr>
        <p:txBody>
          <a:bodyPr/>
          <a:lstStyle/>
          <a:p>
            <a:r>
              <a:rPr lang="ru-RU" altLang="ru-RU" sz="3200" b="1" i="1" dirty="0" smtClean="0">
                <a:solidFill>
                  <a:srgbClr val="C00000"/>
                </a:solidFill>
              </a:rPr>
              <a:t>Спортивный клуб «ЮНИОР»</a:t>
            </a:r>
          </a:p>
        </p:txBody>
      </p:sp>
      <p:sp>
        <p:nvSpPr>
          <p:cNvPr id="55324" name="AutoShape 28"/>
          <p:cNvSpPr>
            <a:spLocks noChangeArrowheads="1"/>
          </p:cNvSpPr>
          <p:nvPr/>
        </p:nvSpPr>
        <p:spPr bwMode="auto">
          <a:xfrm>
            <a:off x="3222625" y="1143000"/>
            <a:ext cx="1422400" cy="990600"/>
          </a:xfrm>
          <a:prstGeom prst="roundRect">
            <a:avLst>
              <a:gd name="adj" fmla="val 16667"/>
            </a:avLst>
          </a:prstGeom>
          <a:solidFill>
            <a:srgbClr val="0A6FC2"/>
          </a:solidFill>
          <a:ln w="38100" algn="ctr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2800" b="1">
                <a:solidFill>
                  <a:srgbClr val="FFFFFF"/>
                </a:solidFill>
              </a:rPr>
              <a:t>ОФП</a:t>
            </a:r>
          </a:p>
        </p:txBody>
      </p:sp>
      <p:sp>
        <p:nvSpPr>
          <p:cNvPr id="55325" name="AutoShape 29"/>
          <p:cNvSpPr>
            <a:spLocks noChangeArrowheads="1"/>
          </p:cNvSpPr>
          <p:nvPr/>
        </p:nvSpPr>
        <p:spPr bwMode="auto">
          <a:xfrm>
            <a:off x="6464300" y="1295400"/>
            <a:ext cx="1660525" cy="990600"/>
          </a:xfrm>
          <a:prstGeom prst="roundRect">
            <a:avLst>
              <a:gd name="adj" fmla="val 16667"/>
            </a:avLst>
          </a:prstGeom>
          <a:solidFill>
            <a:srgbClr val="5800B0"/>
          </a:solidFill>
          <a:ln w="38100" algn="ctr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2000" b="1">
                <a:solidFill>
                  <a:srgbClr val="FFFFFF"/>
                </a:solidFill>
              </a:rPr>
              <a:t>Секция</a:t>
            </a:r>
          </a:p>
          <a:p>
            <a:pPr algn="ctr"/>
            <a:r>
              <a:rPr lang="ru-RU" altLang="ru-RU" sz="2000" b="1">
                <a:solidFill>
                  <a:srgbClr val="FFFFFF"/>
                </a:solidFill>
              </a:rPr>
              <a:t> легкой </a:t>
            </a:r>
          </a:p>
          <a:p>
            <a:pPr algn="ctr"/>
            <a:r>
              <a:rPr lang="ru-RU" altLang="ru-RU" sz="2000" b="1">
                <a:solidFill>
                  <a:srgbClr val="FFFFFF"/>
                </a:solidFill>
              </a:rPr>
              <a:t>атлетики</a:t>
            </a:r>
          </a:p>
        </p:txBody>
      </p:sp>
      <p:sp>
        <p:nvSpPr>
          <p:cNvPr id="55326" name="AutoShape 30"/>
          <p:cNvSpPr>
            <a:spLocks noChangeArrowheads="1"/>
          </p:cNvSpPr>
          <p:nvPr/>
        </p:nvSpPr>
        <p:spPr bwMode="auto">
          <a:xfrm>
            <a:off x="6700838" y="3886200"/>
            <a:ext cx="2135187" cy="1066800"/>
          </a:xfrm>
          <a:prstGeom prst="roundRect">
            <a:avLst>
              <a:gd name="adj" fmla="val 16667"/>
            </a:avLst>
          </a:prstGeom>
          <a:solidFill>
            <a:srgbClr val="800080"/>
          </a:solidFill>
          <a:ln w="38100" algn="ctr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2000" b="1" dirty="0" smtClean="0">
                <a:solidFill>
                  <a:srgbClr val="FFFFFF"/>
                </a:solidFill>
              </a:rPr>
              <a:t>Настольный </a:t>
            </a:r>
          </a:p>
          <a:p>
            <a:pPr algn="ctr"/>
            <a:r>
              <a:rPr lang="ru-RU" altLang="ru-RU" sz="2000" b="1" dirty="0" smtClean="0">
                <a:solidFill>
                  <a:srgbClr val="FFFFFF"/>
                </a:solidFill>
              </a:rPr>
              <a:t>теннис</a:t>
            </a:r>
            <a:endParaRPr lang="ru-RU" altLang="ru-RU" sz="2000" b="1" dirty="0">
              <a:solidFill>
                <a:srgbClr val="FFFFFF"/>
              </a:solidFill>
            </a:endParaRPr>
          </a:p>
        </p:txBody>
      </p:sp>
      <p:sp>
        <p:nvSpPr>
          <p:cNvPr id="55327" name="AutoShape 31"/>
          <p:cNvSpPr>
            <a:spLocks noChangeArrowheads="1"/>
          </p:cNvSpPr>
          <p:nvPr/>
        </p:nvSpPr>
        <p:spPr bwMode="auto">
          <a:xfrm>
            <a:off x="838200" y="3810000"/>
            <a:ext cx="2055813" cy="990600"/>
          </a:xfrm>
          <a:prstGeom prst="roundRect">
            <a:avLst>
              <a:gd name="adj" fmla="val 16667"/>
            </a:avLst>
          </a:prstGeom>
          <a:solidFill>
            <a:srgbClr val="009900"/>
          </a:solidFill>
          <a:ln w="38100" algn="ctr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2000" b="1" dirty="0" smtClean="0">
                <a:solidFill>
                  <a:srgbClr val="FFFFFF"/>
                </a:solidFill>
              </a:rPr>
              <a:t>Волейбольная</a:t>
            </a:r>
          </a:p>
          <a:p>
            <a:pPr algn="ctr"/>
            <a:r>
              <a:rPr lang="ru-RU" altLang="ru-RU" sz="2000" b="1" dirty="0" smtClean="0">
                <a:solidFill>
                  <a:srgbClr val="FFFFFF"/>
                </a:solidFill>
              </a:rPr>
              <a:t>секция</a:t>
            </a:r>
            <a:endParaRPr lang="ru-RU" altLang="ru-RU" sz="2000" b="1" dirty="0">
              <a:solidFill>
                <a:srgbClr val="FFFFFF"/>
              </a:solidFill>
            </a:endParaRPr>
          </a:p>
        </p:txBody>
      </p:sp>
      <p:sp>
        <p:nvSpPr>
          <p:cNvPr id="55328" name="AutoShape 32"/>
          <p:cNvSpPr>
            <a:spLocks noChangeArrowheads="1"/>
          </p:cNvSpPr>
          <p:nvPr/>
        </p:nvSpPr>
        <p:spPr bwMode="auto">
          <a:xfrm>
            <a:off x="6553200" y="5105400"/>
            <a:ext cx="1819275" cy="990600"/>
          </a:xfrm>
          <a:prstGeom prst="roundRect">
            <a:avLst>
              <a:gd name="adj" fmla="val 16667"/>
            </a:avLst>
          </a:prstGeom>
          <a:solidFill>
            <a:srgbClr val="0000FF"/>
          </a:solidFill>
          <a:ln w="38100" algn="ctr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2000" b="1" dirty="0" smtClean="0">
                <a:solidFill>
                  <a:srgbClr val="FFFFFF"/>
                </a:solidFill>
              </a:rPr>
              <a:t>Школа </a:t>
            </a:r>
          </a:p>
          <a:p>
            <a:pPr algn="ctr"/>
            <a:r>
              <a:rPr lang="ru-RU" altLang="ru-RU" sz="2000" b="1" dirty="0" smtClean="0">
                <a:solidFill>
                  <a:srgbClr val="FFFFFF"/>
                </a:solidFill>
              </a:rPr>
              <a:t>безопасности</a:t>
            </a:r>
            <a:endParaRPr lang="ru-RU" altLang="ru-RU" sz="2000" b="1" dirty="0">
              <a:solidFill>
                <a:srgbClr val="FFFFFF"/>
              </a:solidFill>
            </a:endParaRPr>
          </a:p>
        </p:txBody>
      </p:sp>
      <p:sp>
        <p:nvSpPr>
          <p:cNvPr id="55329" name="AutoShape 33"/>
          <p:cNvSpPr>
            <a:spLocks noChangeArrowheads="1"/>
          </p:cNvSpPr>
          <p:nvPr/>
        </p:nvSpPr>
        <p:spPr bwMode="auto">
          <a:xfrm>
            <a:off x="533400" y="2590800"/>
            <a:ext cx="2135188" cy="914400"/>
          </a:xfrm>
          <a:prstGeom prst="roundRect">
            <a:avLst>
              <a:gd name="adj" fmla="val 16667"/>
            </a:avLst>
          </a:prstGeom>
          <a:solidFill>
            <a:srgbClr val="CC3399"/>
          </a:solidFill>
          <a:ln w="38100" algn="ctr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2000" b="1">
                <a:solidFill>
                  <a:srgbClr val="FFFFFF"/>
                </a:solidFill>
              </a:rPr>
              <a:t>Футбольная </a:t>
            </a:r>
          </a:p>
          <a:p>
            <a:pPr algn="ctr"/>
            <a:r>
              <a:rPr lang="ru-RU" altLang="ru-RU" sz="2000" b="1">
                <a:solidFill>
                  <a:srgbClr val="FFFFFF"/>
                </a:solidFill>
              </a:rPr>
              <a:t>секция</a:t>
            </a:r>
          </a:p>
        </p:txBody>
      </p:sp>
      <p:sp>
        <p:nvSpPr>
          <p:cNvPr id="55330" name="AutoShape 34"/>
          <p:cNvSpPr>
            <a:spLocks noChangeArrowheads="1"/>
          </p:cNvSpPr>
          <p:nvPr/>
        </p:nvSpPr>
        <p:spPr bwMode="auto">
          <a:xfrm>
            <a:off x="6780213" y="2667000"/>
            <a:ext cx="2135187" cy="914400"/>
          </a:xfrm>
          <a:prstGeom prst="roundRect">
            <a:avLst>
              <a:gd name="adj" fmla="val 16667"/>
            </a:avLst>
          </a:prstGeom>
          <a:solidFill>
            <a:srgbClr val="FFB84F"/>
          </a:solidFill>
          <a:ln w="38100" algn="ctr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2000" b="1" dirty="0">
                <a:solidFill>
                  <a:srgbClr val="FFFFFF"/>
                </a:solidFill>
              </a:rPr>
              <a:t>Баскетбольная </a:t>
            </a:r>
          </a:p>
          <a:p>
            <a:pPr algn="ctr"/>
            <a:r>
              <a:rPr lang="ru-RU" altLang="ru-RU" sz="2000" b="1" dirty="0">
                <a:solidFill>
                  <a:srgbClr val="FFFFFF"/>
                </a:solidFill>
              </a:rPr>
              <a:t>секция</a:t>
            </a:r>
          </a:p>
        </p:txBody>
      </p:sp>
      <p:sp>
        <p:nvSpPr>
          <p:cNvPr id="55331" name="AutoShape 35"/>
          <p:cNvSpPr>
            <a:spLocks noChangeArrowheads="1"/>
          </p:cNvSpPr>
          <p:nvPr/>
        </p:nvSpPr>
        <p:spPr bwMode="auto">
          <a:xfrm>
            <a:off x="4803775" y="1143000"/>
            <a:ext cx="1422400" cy="990600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 w="38100" algn="ctr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2000" b="1">
                <a:solidFill>
                  <a:srgbClr val="FFFFFF"/>
                </a:solidFill>
              </a:rPr>
              <a:t>Секция</a:t>
            </a:r>
          </a:p>
          <a:p>
            <a:pPr algn="ctr"/>
            <a:r>
              <a:rPr lang="ru-RU" altLang="ru-RU" sz="2000" b="1">
                <a:solidFill>
                  <a:srgbClr val="FFFFFF"/>
                </a:solidFill>
              </a:rPr>
              <a:t>туризма</a:t>
            </a:r>
          </a:p>
        </p:txBody>
      </p:sp>
      <p:sp>
        <p:nvSpPr>
          <p:cNvPr id="55332" name="AutoShape 36"/>
          <p:cNvSpPr>
            <a:spLocks noChangeArrowheads="1"/>
          </p:cNvSpPr>
          <p:nvPr/>
        </p:nvSpPr>
        <p:spPr bwMode="auto">
          <a:xfrm>
            <a:off x="1403350" y="1371600"/>
            <a:ext cx="1660525" cy="990600"/>
          </a:xfrm>
          <a:prstGeom prst="roundRect">
            <a:avLst>
              <a:gd name="adj" fmla="val 16667"/>
            </a:avLst>
          </a:prstGeom>
          <a:solidFill>
            <a:srgbClr val="CC3300"/>
          </a:solidFill>
          <a:ln w="38100" algn="ctr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2000" b="1" dirty="0" smtClean="0">
                <a:solidFill>
                  <a:srgbClr val="FFFFFF"/>
                </a:solidFill>
              </a:rPr>
              <a:t>Секция </a:t>
            </a:r>
          </a:p>
          <a:p>
            <a:pPr algn="ctr"/>
            <a:r>
              <a:rPr lang="ru-RU" altLang="ru-RU" sz="2000" b="1" dirty="0" smtClean="0">
                <a:solidFill>
                  <a:srgbClr val="FFFFFF"/>
                </a:solidFill>
              </a:rPr>
              <a:t>шахматы</a:t>
            </a:r>
            <a:endParaRPr lang="ru-RU" altLang="ru-RU" sz="2000" b="1" dirty="0">
              <a:solidFill>
                <a:srgbClr val="FFFFFF"/>
              </a:solidFill>
            </a:endParaRPr>
          </a:p>
        </p:txBody>
      </p:sp>
      <p:sp>
        <p:nvSpPr>
          <p:cNvPr id="55333" name="AutoShape 37"/>
          <p:cNvSpPr>
            <a:spLocks noChangeArrowheads="1"/>
          </p:cNvSpPr>
          <p:nvPr/>
        </p:nvSpPr>
        <p:spPr bwMode="auto">
          <a:xfrm>
            <a:off x="2096772" y="5181600"/>
            <a:ext cx="1898650" cy="990600"/>
          </a:xfrm>
          <a:prstGeom prst="roundRect">
            <a:avLst>
              <a:gd name="adj" fmla="val 16667"/>
            </a:avLst>
          </a:prstGeom>
          <a:solidFill>
            <a:srgbClr val="A50021"/>
          </a:solidFill>
          <a:ln w="38100" algn="ctr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2000" b="1" dirty="0" smtClean="0">
                <a:solidFill>
                  <a:srgbClr val="FFFFFF"/>
                </a:solidFill>
              </a:rPr>
              <a:t>Занятия в </a:t>
            </a:r>
          </a:p>
          <a:p>
            <a:pPr algn="ctr"/>
            <a:r>
              <a:rPr lang="ru-RU" altLang="ru-RU" sz="2000" b="1" dirty="0">
                <a:solidFill>
                  <a:srgbClr val="FFFFFF"/>
                </a:solidFill>
              </a:rPr>
              <a:t>т</a:t>
            </a:r>
            <a:r>
              <a:rPr lang="ru-RU" altLang="ru-RU" sz="2000" b="1" dirty="0" smtClean="0">
                <a:solidFill>
                  <a:srgbClr val="FFFFFF"/>
                </a:solidFill>
              </a:rPr>
              <a:t>ренажерном </a:t>
            </a:r>
          </a:p>
          <a:p>
            <a:pPr algn="ctr"/>
            <a:r>
              <a:rPr lang="ru-RU" altLang="ru-RU" sz="2000" b="1" dirty="0" smtClean="0">
                <a:solidFill>
                  <a:srgbClr val="FFFFFF"/>
                </a:solidFill>
              </a:rPr>
              <a:t>зале</a:t>
            </a:r>
            <a:endParaRPr lang="ru-RU" altLang="ru-RU" sz="2000" b="1" dirty="0">
              <a:solidFill>
                <a:srgbClr val="FFFFFF"/>
              </a:solidFill>
            </a:endParaRPr>
          </a:p>
        </p:txBody>
      </p:sp>
      <p:sp>
        <p:nvSpPr>
          <p:cNvPr id="55350" name="AutoShape 54"/>
          <p:cNvSpPr>
            <a:spLocks noChangeArrowheads="1"/>
          </p:cNvSpPr>
          <p:nvPr/>
        </p:nvSpPr>
        <p:spPr bwMode="auto">
          <a:xfrm>
            <a:off x="4343400" y="5486400"/>
            <a:ext cx="1898650" cy="838200"/>
          </a:xfrm>
          <a:prstGeom prst="roundRect">
            <a:avLst>
              <a:gd name="adj" fmla="val 16667"/>
            </a:avLst>
          </a:prstGeom>
          <a:solidFill>
            <a:srgbClr val="808000"/>
          </a:solidFill>
          <a:ln w="38100" algn="ctr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2000" b="1" dirty="0" smtClean="0">
                <a:solidFill>
                  <a:srgbClr val="FFFFFF"/>
                </a:solidFill>
              </a:rPr>
              <a:t>Казачья </a:t>
            </a:r>
          </a:p>
          <a:p>
            <a:pPr algn="ctr"/>
            <a:r>
              <a:rPr lang="ru-RU" altLang="ru-RU" sz="2000" b="1" dirty="0" smtClean="0">
                <a:solidFill>
                  <a:srgbClr val="FFFFFF"/>
                </a:solidFill>
              </a:rPr>
              <a:t>доблесть</a:t>
            </a:r>
          </a:p>
        </p:txBody>
      </p:sp>
      <p:grpSp>
        <p:nvGrpSpPr>
          <p:cNvPr id="55353" name="Group 57"/>
          <p:cNvGrpSpPr>
            <a:grpSpLocks/>
          </p:cNvGrpSpPr>
          <p:nvPr/>
        </p:nvGrpSpPr>
        <p:grpSpPr bwMode="auto">
          <a:xfrm>
            <a:off x="2668588" y="2133600"/>
            <a:ext cx="4111625" cy="3352800"/>
            <a:chOff x="1681" y="1344"/>
            <a:chExt cx="2590" cy="2112"/>
          </a:xfrm>
        </p:grpSpPr>
        <p:sp>
          <p:nvSpPr>
            <p:cNvPr id="18462" name="Line 38"/>
            <p:cNvSpPr>
              <a:spLocks noChangeShapeType="1"/>
            </p:cNvSpPr>
            <p:nvPr/>
          </p:nvSpPr>
          <p:spPr bwMode="auto">
            <a:xfrm>
              <a:off x="1930" y="1440"/>
              <a:ext cx="648" cy="432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8463" name="Line 39"/>
            <p:cNvSpPr>
              <a:spLocks noChangeShapeType="1"/>
            </p:cNvSpPr>
            <p:nvPr/>
          </p:nvSpPr>
          <p:spPr bwMode="auto">
            <a:xfrm>
              <a:off x="2688" y="1344"/>
              <a:ext cx="139" cy="528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8464" name="Line 40"/>
            <p:cNvSpPr>
              <a:spLocks noChangeShapeType="1"/>
            </p:cNvSpPr>
            <p:nvPr/>
          </p:nvSpPr>
          <p:spPr bwMode="auto">
            <a:xfrm flipH="1">
              <a:off x="3325" y="1344"/>
              <a:ext cx="149" cy="48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8465" name="Line 41"/>
            <p:cNvSpPr>
              <a:spLocks noChangeShapeType="1"/>
            </p:cNvSpPr>
            <p:nvPr/>
          </p:nvSpPr>
          <p:spPr bwMode="auto">
            <a:xfrm flipH="1">
              <a:off x="3773" y="1440"/>
              <a:ext cx="398" cy="432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8466" name="Line 42"/>
            <p:cNvSpPr>
              <a:spLocks noChangeShapeType="1"/>
            </p:cNvSpPr>
            <p:nvPr/>
          </p:nvSpPr>
          <p:spPr bwMode="auto">
            <a:xfrm>
              <a:off x="1681" y="2016"/>
              <a:ext cx="697" cy="192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8467" name="Line 43"/>
            <p:cNvSpPr>
              <a:spLocks noChangeShapeType="1"/>
            </p:cNvSpPr>
            <p:nvPr/>
          </p:nvSpPr>
          <p:spPr bwMode="auto">
            <a:xfrm flipV="1">
              <a:off x="2114" y="2304"/>
              <a:ext cx="762" cy="96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8468" name="Line 44"/>
            <p:cNvSpPr>
              <a:spLocks noChangeShapeType="1"/>
            </p:cNvSpPr>
            <p:nvPr/>
          </p:nvSpPr>
          <p:spPr bwMode="auto">
            <a:xfrm>
              <a:off x="3456" y="2448"/>
              <a:ext cx="720" cy="816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8469" name="Line 45"/>
            <p:cNvSpPr>
              <a:spLocks noChangeShapeType="1"/>
            </p:cNvSpPr>
            <p:nvPr/>
          </p:nvSpPr>
          <p:spPr bwMode="auto">
            <a:xfrm flipV="1">
              <a:off x="1824" y="2352"/>
              <a:ext cx="953" cy="432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8470" name="Line 46"/>
            <p:cNvSpPr>
              <a:spLocks noChangeShapeType="1"/>
            </p:cNvSpPr>
            <p:nvPr/>
          </p:nvSpPr>
          <p:spPr bwMode="auto">
            <a:xfrm>
              <a:off x="3474" y="2352"/>
              <a:ext cx="750" cy="528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8471" name="Line 47"/>
            <p:cNvSpPr>
              <a:spLocks noChangeShapeType="1"/>
            </p:cNvSpPr>
            <p:nvPr/>
          </p:nvSpPr>
          <p:spPr bwMode="auto">
            <a:xfrm flipH="1">
              <a:off x="3823" y="2064"/>
              <a:ext cx="448" cy="144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8473" name="Line 56"/>
            <p:cNvSpPr>
              <a:spLocks noChangeShapeType="1"/>
            </p:cNvSpPr>
            <p:nvPr/>
          </p:nvSpPr>
          <p:spPr bwMode="auto">
            <a:xfrm flipH="1">
              <a:off x="3260" y="2448"/>
              <a:ext cx="4" cy="1008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</p:grpSp>
      <p:sp>
        <p:nvSpPr>
          <p:cNvPr id="55354" name="AutoShape 58"/>
          <p:cNvSpPr>
            <a:spLocks noChangeArrowheads="1"/>
          </p:cNvSpPr>
          <p:nvPr/>
        </p:nvSpPr>
        <p:spPr bwMode="auto">
          <a:xfrm>
            <a:off x="3200400" y="2895600"/>
            <a:ext cx="3352800" cy="1295400"/>
          </a:xfrm>
          <a:prstGeom prst="ellipseRibbon2">
            <a:avLst>
              <a:gd name="adj1" fmla="val 25000"/>
              <a:gd name="adj2" fmla="val 73259"/>
              <a:gd name="adj3" fmla="val 12500"/>
            </a:avLst>
          </a:prstGeom>
          <a:solidFill>
            <a:srgbClr val="FF6600"/>
          </a:solidFill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4000" b="1" i="1" dirty="0" smtClean="0">
                <a:solidFill>
                  <a:srgbClr val="FFFFFF"/>
                </a:solidFill>
              </a:rPr>
              <a:t>ЮНИОР</a:t>
            </a:r>
            <a:endParaRPr lang="ru-RU" altLang="ru-RU" sz="4000" b="1" i="1" dirty="0">
              <a:solidFill>
                <a:srgbClr val="FFFFFF"/>
              </a:solidFill>
            </a:endParaRPr>
          </a:p>
        </p:txBody>
      </p:sp>
      <p:pic>
        <p:nvPicPr>
          <p:cNvPr id="28" name="Рисунок 27" descr="C:\Users\User\Desktop\Брендбук Года педагога и наставника\02 – Логотип (исходники)\ГПиН_лого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03" y="-76200"/>
            <a:ext cx="1600994" cy="110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45269"/>
            <a:ext cx="1905050" cy="1378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419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5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5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5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5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5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5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5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5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5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5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24" grpId="0" animBg="1"/>
      <p:bldP spid="55325" grpId="0" animBg="1"/>
      <p:bldP spid="55326" grpId="0" animBg="1"/>
      <p:bldP spid="55327" grpId="0" animBg="1"/>
      <p:bldP spid="55328" grpId="0" animBg="1"/>
      <p:bldP spid="55329" grpId="0" animBg="1"/>
      <p:bldP spid="55330" grpId="0" animBg="1"/>
      <p:bldP spid="55331" grpId="0" animBg="1"/>
      <p:bldP spid="55332" grpId="0" animBg="1"/>
      <p:bldP spid="55333" grpId="0" animBg="1"/>
      <p:bldP spid="5535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/>
          <p:cNvSpPr>
            <a:spLocks noGrp="1"/>
          </p:cNvSpPr>
          <p:nvPr>
            <p:ph type="title"/>
          </p:nvPr>
        </p:nvSpPr>
        <p:spPr>
          <a:xfrm>
            <a:off x="884238" y="152400"/>
            <a:ext cx="8229600" cy="914400"/>
          </a:xfrm>
        </p:spPr>
        <p:txBody>
          <a:bodyPr/>
          <a:lstStyle/>
          <a:p>
            <a:r>
              <a:rPr lang="ru-RU" sz="2800" b="1" i="1" dirty="0" smtClean="0">
                <a:solidFill>
                  <a:srgbClr val="C00000"/>
                </a:solidFill>
              </a:rPr>
              <a:t>База школьного клуба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590800" y="6189375"/>
            <a:ext cx="3581399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600" i="1" u="sng" dirty="0">
                <a:solidFill>
                  <a:srgbClr val="C00000"/>
                </a:solidFill>
                <a:hlinkClick r:id="rId2"/>
              </a:rPr>
              <a:t>https://klujev-school.nubex.ru/13902/</a:t>
            </a:r>
            <a:r>
              <a:rPr lang="ru-RU" sz="1600" i="1" dirty="0">
                <a:solidFill>
                  <a:srgbClr val="C00000"/>
                </a:solidFill>
              </a:rPr>
              <a:t> </a:t>
            </a:r>
            <a:endParaRPr lang="ru-RU" sz="1600" i="1" dirty="0" smtClean="0">
              <a:solidFill>
                <a:srgbClr val="C00000"/>
              </a:solidFill>
            </a:endParaRPr>
          </a:p>
          <a:p>
            <a:pPr algn="ctr"/>
            <a:r>
              <a:rPr lang="ru-RU" sz="1600" i="1" u="sng" dirty="0">
                <a:solidFill>
                  <a:srgbClr val="C00000"/>
                </a:solidFill>
                <a:hlinkClick r:id="rId3"/>
              </a:rPr>
              <a:t>https://</a:t>
            </a:r>
            <a:r>
              <a:rPr lang="ru-RU" sz="1600" i="1" u="sng" dirty="0" smtClean="0">
                <a:solidFill>
                  <a:srgbClr val="C00000"/>
                </a:solidFill>
                <a:hlinkClick r:id="rId3"/>
              </a:rPr>
              <a:t>vk.com/klyev.schol</a:t>
            </a:r>
            <a:endParaRPr lang="ru-RU" sz="1600" i="1" u="sng" dirty="0" smtClean="0">
              <a:solidFill>
                <a:srgbClr val="C00000"/>
              </a:solidFill>
            </a:endParaRPr>
          </a:p>
          <a:p>
            <a:pPr algn="ctr"/>
            <a:endParaRPr lang="ru-RU" sz="1600" dirty="0">
              <a:solidFill>
                <a:srgbClr val="C00000"/>
              </a:solidFill>
            </a:endParaRPr>
          </a:p>
          <a:p>
            <a:pPr algn="ctr"/>
            <a:endParaRPr lang="ru-RU" sz="1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12" name="Рисунок 11" descr="C:\Users\User\Desktop\IMG-20211228-WA0002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49" y="1631685"/>
            <a:ext cx="1708751" cy="2672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C:\Users\User\Desktop\20230623_094509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1" y="1597049"/>
            <a:ext cx="1864963" cy="2707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 descr="C:\Users\User\Desktop\спр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7167" y="4387621"/>
            <a:ext cx="3048000" cy="17184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 descr="C:\Users\User\Desktop\20220118_122240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48" y="4484810"/>
            <a:ext cx="1612683" cy="2296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 descr="C:\Users\User\Desktop\трен зал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588" y="1631685"/>
            <a:ext cx="1838389" cy="2672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Рисунок 16" descr="C:\Users\User\Desktop\20230623_094452.jp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1" y="1571419"/>
            <a:ext cx="1981200" cy="27328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Рисунок 17" descr="C:\Users\User\Desktop\20230504_140335.jpg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4484810"/>
            <a:ext cx="1828799" cy="22003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272449" y="708355"/>
            <a:ext cx="85057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Наша школа имеет особые условия жизни: своя развитая инфраструктура, арсенал спортивных объектов: стадион, футбольное поле, универсальная спортивная площадка, спортивный зал, тренажеры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7169743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6400" y="0"/>
            <a:ext cx="601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Спортивные достижения воспитанников клуба: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0419" y="461004"/>
            <a:ext cx="2211548" cy="318833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9644" y="431076"/>
            <a:ext cx="2252773" cy="319748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1192" y="392037"/>
            <a:ext cx="2256425" cy="325730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740811"/>
            <a:ext cx="2222466" cy="311718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4444" y="3646818"/>
            <a:ext cx="2251356" cy="326809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80886" y="3593925"/>
            <a:ext cx="2194672" cy="3185814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95800" y="3593925"/>
            <a:ext cx="2218533" cy="322045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776" y="461004"/>
            <a:ext cx="2141690" cy="3231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601475"/>
      </p:ext>
    </p:extLst>
  </p:cSld>
  <p:clrMapOvr>
    <a:masterClrMapping/>
  </p:clrMapOvr>
  <p:transition spd="slow">
    <p:split orient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/>
          <p:cNvSpPr>
            <a:spLocks noGrp="1"/>
          </p:cNvSpPr>
          <p:nvPr>
            <p:ph type="title"/>
          </p:nvPr>
        </p:nvSpPr>
        <p:spPr>
          <a:xfrm>
            <a:off x="1524000" y="76200"/>
            <a:ext cx="7589838" cy="990600"/>
          </a:xfrm>
        </p:spPr>
        <p:txBody>
          <a:bodyPr/>
          <a:lstStyle/>
          <a:p>
            <a:r>
              <a:rPr lang="ru-RU" sz="2800" b="1" i="1" dirty="0" smtClean="0">
                <a:solidFill>
                  <a:srgbClr val="C00000"/>
                </a:solidFill>
              </a:rPr>
              <a:t>Традиционные мероприятия </a:t>
            </a:r>
            <a:br>
              <a:rPr lang="ru-RU" sz="2800" b="1" i="1" dirty="0" smtClean="0">
                <a:solidFill>
                  <a:srgbClr val="C00000"/>
                </a:solidFill>
              </a:rPr>
            </a:br>
            <a:r>
              <a:rPr lang="ru-RU" sz="2800" b="1" i="1" dirty="0" smtClean="0">
                <a:solidFill>
                  <a:srgbClr val="C00000"/>
                </a:solidFill>
              </a:rPr>
              <a:t>ШСК «ЮНИОР»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681283" y="5917418"/>
            <a:ext cx="3432555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b="1" dirty="0" smtClean="0">
                <a:ln w="12700">
                  <a:solidFill>
                    <a:srgbClr val="FFFFFF">
                      <a:lumMod val="50000"/>
                    </a:srgbClr>
                  </a:solidFill>
                  <a:prstDash val="solid"/>
                </a:ln>
                <a:solidFill>
                  <a:srgbClr val="2D2D8A"/>
                </a:solidFill>
                <a:effectLst>
                  <a:innerShdw blurRad="177800">
                    <a:srgbClr val="FFFFFF">
                      <a:lumMod val="50000"/>
                    </a:srgbClr>
                  </a:innerShdw>
                </a:effectLst>
              </a:rPr>
              <a:t>ГО, ЗОЖ, Безопасность</a:t>
            </a:r>
            <a:endParaRPr lang="ru-RU" b="1" dirty="0">
              <a:ln w="12700">
                <a:solidFill>
                  <a:srgbClr val="FFFFFF">
                    <a:lumMod val="50000"/>
                  </a:srgbClr>
                </a:solidFill>
                <a:prstDash val="solid"/>
              </a:ln>
              <a:solidFill>
                <a:srgbClr val="2D2D8A"/>
              </a:solidFill>
              <a:effectLst>
                <a:innerShdw blurRad="177800">
                  <a:srgbClr val="FFFFFF">
                    <a:lumMod val="50000"/>
                  </a:srgbClr>
                </a:inn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57200" y="3244334"/>
            <a:ext cx="2362200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b="1" dirty="0" smtClean="0">
                <a:ln w="12700">
                  <a:solidFill>
                    <a:srgbClr val="FFFFFF">
                      <a:lumMod val="50000"/>
                    </a:srgbClr>
                  </a:solidFill>
                  <a:prstDash val="solid"/>
                </a:ln>
                <a:solidFill>
                  <a:srgbClr val="2D2D8A"/>
                </a:solidFill>
                <a:effectLst>
                  <a:innerShdw blurRad="177800">
                    <a:srgbClr val="FFFFFF">
                      <a:lumMod val="50000"/>
                    </a:srgbClr>
                  </a:innerShdw>
                </a:effectLst>
              </a:rPr>
              <a:t>ГТО, шахматы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04800" y="5917418"/>
            <a:ext cx="3044629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b="1" dirty="0" smtClean="0">
                <a:ln w="12700">
                  <a:solidFill>
                    <a:srgbClr val="FFFFFF">
                      <a:lumMod val="50000"/>
                    </a:srgbClr>
                  </a:solidFill>
                  <a:prstDash val="solid"/>
                </a:ln>
                <a:solidFill>
                  <a:srgbClr val="2D2D8A"/>
                </a:solidFill>
                <a:effectLst>
                  <a:innerShdw blurRad="177800">
                    <a:srgbClr val="FFFFFF">
                      <a:lumMod val="50000"/>
                    </a:srgbClr>
                  </a:innerShdw>
                </a:effectLst>
              </a:rPr>
              <a:t>«Орленок», «</a:t>
            </a:r>
            <a:r>
              <a:rPr lang="ru-RU" b="1" dirty="0" err="1" smtClean="0">
                <a:ln w="12700">
                  <a:solidFill>
                    <a:srgbClr val="FFFFFF">
                      <a:lumMod val="50000"/>
                    </a:srgbClr>
                  </a:solidFill>
                  <a:prstDash val="solid"/>
                </a:ln>
                <a:solidFill>
                  <a:srgbClr val="2D2D8A"/>
                </a:solidFill>
                <a:effectLst>
                  <a:innerShdw blurRad="177800">
                    <a:srgbClr val="FFFFFF">
                      <a:lumMod val="50000"/>
                    </a:srgbClr>
                  </a:innerShdw>
                </a:effectLst>
              </a:rPr>
              <a:t>Юнармия</a:t>
            </a:r>
            <a:r>
              <a:rPr lang="ru-RU" b="1" dirty="0" smtClean="0">
                <a:ln w="12700">
                  <a:solidFill>
                    <a:srgbClr val="FFFFFF">
                      <a:lumMod val="50000"/>
                    </a:srgbClr>
                  </a:solidFill>
                  <a:prstDash val="solid"/>
                </a:ln>
                <a:solidFill>
                  <a:srgbClr val="2D2D8A"/>
                </a:solidFill>
                <a:effectLst>
                  <a:innerShdw blurRad="177800">
                    <a:srgbClr val="FFFFFF">
                      <a:lumMod val="50000"/>
                    </a:srgbClr>
                  </a:innerShdw>
                </a:effectLst>
              </a:rPr>
              <a:t>» </a:t>
            </a:r>
            <a:endParaRPr lang="ru-RU" b="1" dirty="0">
              <a:ln w="12700">
                <a:solidFill>
                  <a:srgbClr val="FFFFFF">
                    <a:lumMod val="50000"/>
                  </a:srgbClr>
                </a:solidFill>
                <a:prstDash val="solid"/>
              </a:ln>
              <a:solidFill>
                <a:srgbClr val="2D2D8A"/>
              </a:solidFill>
              <a:effectLst>
                <a:innerShdw blurRad="177800">
                  <a:srgbClr val="FFFFFF">
                    <a:lumMod val="50000"/>
                  </a:srgbClr>
                </a:inn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019800" y="3008811"/>
            <a:ext cx="3048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b="1" dirty="0" smtClean="0">
                <a:ln w="12700">
                  <a:solidFill>
                    <a:srgbClr val="FFFFFF">
                      <a:lumMod val="50000"/>
                    </a:srgbClr>
                  </a:solidFill>
                  <a:prstDash val="solid"/>
                </a:ln>
                <a:solidFill>
                  <a:srgbClr val="2D2D8A"/>
                </a:solidFill>
                <a:effectLst>
                  <a:innerShdw blurRad="177800">
                    <a:srgbClr val="FFFFFF">
                      <a:lumMod val="50000"/>
                    </a:srgbClr>
                  </a:innerShdw>
                </a:effectLst>
              </a:rPr>
              <a:t>Футбол, волейбол, лёгкая атлетика</a:t>
            </a:r>
            <a:endParaRPr lang="ru-RU" b="1" dirty="0">
              <a:ln w="12700">
                <a:solidFill>
                  <a:srgbClr val="FFFFFF">
                    <a:lumMod val="50000"/>
                  </a:srgbClr>
                </a:solidFill>
                <a:prstDash val="solid"/>
              </a:ln>
              <a:solidFill>
                <a:srgbClr val="2D2D8A"/>
              </a:solidFill>
              <a:effectLst>
                <a:innerShdw blurRad="177800">
                  <a:srgbClr val="FFFFFF">
                    <a:lumMod val="50000"/>
                  </a:srgbClr>
                </a:innerShdw>
              </a:effectLst>
            </a:endParaRPr>
          </a:p>
        </p:txBody>
      </p:sp>
      <p:pic>
        <p:nvPicPr>
          <p:cNvPr id="1026" name="Picture 2" descr="Эмоции спорта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914400"/>
            <a:ext cx="25146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Рисунок 12" descr="C:\Users\User\Desktop\Фото\dybo-ttM5h4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37917"/>
            <a:ext cx="2933700" cy="220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 descr="C:\Users\User\Desktop\Фото\in4CD4KBYY4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2490" y="1138237"/>
            <a:ext cx="311531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 descr="C:\Users\User\Desktop\Фото\x3NX9x8BpCk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029" y="3853240"/>
            <a:ext cx="3200400" cy="1881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Рисунок 16" descr="C:\Users\User\Desktop\Фото\RP-05NMqGjw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1283" y="3871503"/>
            <a:ext cx="3367635" cy="1862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4640" y="3629048"/>
            <a:ext cx="1781431" cy="3166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3563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152400"/>
            <a:ext cx="8686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Воспитанники клуба активно участвуют в спортивной жизни школы и района, области и занимают призовые места как в зональных, так и районных соревнованиях. Ведется пропаганда здорового образа жизни не только среди участников воспитательно-образовательного процесса, но и среди жителей хутора Клюев, Конзаводского сельского поселения. Участие в работе клуба заметно изменило школьников, раскрыв их творческий, спортивный и лидерский потенциал. Члены клубов организуют спортивные праздники с участием детей и родителей, что способствует формированию мотивации у детей и взрослых к совместной спортивной деятельности.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0790" y="4220159"/>
            <a:ext cx="4480137" cy="252007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623" y="3145706"/>
            <a:ext cx="4402282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16588"/>
      </p:ext>
    </p:extLst>
  </p:cSld>
  <p:clrMapOvr>
    <a:masterClrMapping/>
  </p:clrMapOvr>
  <p:transition spd="slow">
    <p:split orient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/>
          <p:cNvSpPr>
            <a:spLocks noGrp="1"/>
          </p:cNvSpPr>
          <p:nvPr>
            <p:ph type="title"/>
          </p:nvPr>
        </p:nvSpPr>
        <p:spPr>
          <a:xfrm>
            <a:off x="1371600" y="-228600"/>
            <a:ext cx="8229600" cy="1143000"/>
          </a:xfrm>
        </p:spPr>
        <p:txBody>
          <a:bodyPr/>
          <a:lstStyle/>
          <a:p>
            <a:pPr algn="l"/>
            <a:r>
              <a:rPr lang="ru-RU" sz="2800" b="1" i="1" dirty="0" smtClean="0">
                <a:solidFill>
                  <a:schemeClr val="bg1"/>
                </a:solidFill>
              </a:rPr>
              <a:t/>
            </a:r>
            <a:br>
              <a:rPr lang="ru-RU" sz="2800" b="1" i="1" dirty="0" smtClean="0">
                <a:solidFill>
                  <a:schemeClr val="bg1"/>
                </a:solidFill>
              </a:rPr>
            </a:br>
            <a:r>
              <a:rPr lang="ru-RU" sz="2800" b="1" i="1" dirty="0" smtClean="0">
                <a:solidFill>
                  <a:srgbClr val="C00000"/>
                </a:solidFill>
              </a:rPr>
              <a:t>ШСК «ЮНИОР» дружит С РДДМ</a:t>
            </a:r>
          </a:p>
        </p:txBody>
      </p:sp>
      <p:sp>
        <p:nvSpPr>
          <p:cNvPr id="2" name="Прямоугольник 1"/>
          <p:cNvSpPr/>
          <p:nvPr/>
        </p:nvSpPr>
        <p:spPr bwMode="auto">
          <a:xfrm>
            <a:off x="1295400" y="1002394"/>
            <a:ext cx="7772400" cy="56388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90600" y="3030582"/>
            <a:ext cx="3733800" cy="7386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2700">
                  <a:solidFill>
                    <a:srgbClr val="FFFFFF">
                      <a:lumMod val="50000"/>
                    </a:srgbClr>
                  </a:solidFill>
                  <a:prstDash val="solid"/>
                </a:ln>
                <a:solidFill>
                  <a:srgbClr val="2D2D8A"/>
                </a:solidFill>
                <a:effectLst>
                  <a:innerShdw blurRad="177800">
                    <a:srgbClr val="FFFFFF">
                      <a:lumMod val="50000"/>
                    </a:srgbClr>
                  </a:innerShdw>
                </a:effectLst>
              </a:rPr>
              <a:t> </a:t>
            </a:r>
            <a:r>
              <a:rPr lang="ru-RU" b="1" dirty="0" smtClean="0">
                <a:ln w="12700">
                  <a:solidFill>
                    <a:srgbClr val="FFFFFF">
                      <a:lumMod val="50000"/>
                    </a:srgbClr>
                  </a:solidFill>
                  <a:prstDash val="solid"/>
                </a:ln>
                <a:solidFill>
                  <a:srgbClr val="2D2D8A"/>
                </a:solidFill>
                <a:effectLst>
                  <a:innerShdw blurRad="177800">
                    <a:srgbClr val="FFFFFF">
                      <a:lumMod val="50000"/>
                    </a:srgbClr>
                  </a:innerShdw>
                </a:effectLst>
              </a:rPr>
              <a:t>Акция РДДМ </a:t>
            </a:r>
          </a:p>
          <a:p>
            <a:pPr algn="ctr"/>
            <a:r>
              <a:rPr lang="ru-RU" b="1" dirty="0" smtClean="0">
                <a:ln w="12700">
                  <a:solidFill>
                    <a:srgbClr val="FFFFFF">
                      <a:lumMod val="50000"/>
                    </a:srgbClr>
                  </a:solidFill>
                  <a:prstDash val="solid"/>
                </a:ln>
                <a:solidFill>
                  <a:srgbClr val="2D2D8A"/>
                </a:solidFill>
                <a:effectLst>
                  <a:innerShdw blurRad="177800">
                    <a:srgbClr val="FFFFFF">
                      <a:lumMod val="50000"/>
                    </a:srgbClr>
                  </a:innerShdw>
                </a:effectLst>
              </a:rPr>
              <a:t>«Будь здоров!»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226591" y="3050947"/>
            <a:ext cx="3733800" cy="7386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2700">
                  <a:solidFill>
                    <a:srgbClr val="FFFFFF">
                      <a:lumMod val="50000"/>
                    </a:srgbClr>
                  </a:solidFill>
                  <a:prstDash val="solid"/>
                </a:ln>
                <a:solidFill>
                  <a:srgbClr val="2D2D8A"/>
                </a:solidFill>
                <a:effectLst>
                  <a:innerShdw blurRad="177800">
                    <a:srgbClr val="FFFFFF">
                      <a:lumMod val="50000"/>
                    </a:srgbClr>
                  </a:innerShdw>
                </a:effectLst>
              </a:rPr>
              <a:t> </a:t>
            </a:r>
            <a:r>
              <a:rPr lang="ru-RU" b="1" dirty="0" smtClean="0">
                <a:ln w="12700">
                  <a:solidFill>
                    <a:srgbClr val="FFFFFF">
                      <a:lumMod val="50000"/>
                    </a:srgbClr>
                  </a:solidFill>
                  <a:prstDash val="solid"/>
                </a:ln>
                <a:solidFill>
                  <a:srgbClr val="2D2D8A"/>
                </a:solidFill>
                <a:effectLst>
                  <a:innerShdw blurRad="177800">
                    <a:srgbClr val="FFFFFF">
                      <a:lumMod val="50000"/>
                    </a:srgbClr>
                  </a:innerShdw>
                </a:effectLst>
              </a:rPr>
              <a:t>Фестиваль «Движение первых!»</a:t>
            </a:r>
            <a:endParaRPr lang="ru-RU" sz="1600" b="1" dirty="0" smtClean="0">
              <a:ln w="12700">
                <a:solidFill>
                  <a:srgbClr val="FFFFFF">
                    <a:lumMod val="50000"/>
                  </a:srgbClr>
                </a:solidFill>
                <a:prstDash val="solid"/>
              </a:ln>
              <a:solidFill>
                <a:srgbClr val="2D2D8A"/>
              </a:solidFill>
              <a:effectLst>
                <a:innerShdw blurRad="177800">
                  <a:srgbClr val="FFFFFF">
                    <a:lumMod val="50000"/>
                  </a:srgbClr>
                </a:innerShdw>
              </a:effectLst>
            </a:endParaRPr>
          </a:p>
        </p:txBody>
      </p:sp>
      <p:pic>
        <p:nvPicPr>
          <p:cNvPr id="14" name="Рисунок 13" descr="C:\Users\User\Desktop\Фото\nwRddEIYa1A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900288"/>
            <a:ext cx="4234180" cy="2130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 descr="C:\Users\User\Desktop\Фото\xbjszHKRxdE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199" y="1002394"/>
            <a:ext cx="3550191" cy="2198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Рисунок 16" descr="C:\Users\User\Desktop\Фото\LxSFP8GCNbo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4371" y="3879983"/>
            <a:ext cx="3377928" cy="2339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Рисунок 17" descr="C:\Users\User\Desktop\Фото\7zTmIx0UXmE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4725" y="3879982"/>
            <a:ext cx="4114800" cy="2339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C:\Users\User\Desktop\КОНКУРС ШСК\эмблема ШСК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223" y="5580392"/>
            <a:ext cx="1300948" cy="12900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645541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1958</TotalTime>
  <Words>585</Words>
  <Application>Microsoft Office PowerPoint</Application>
  <PresentationFormat>Экран (4:3)</PresentationFormat>
  <Paragraphs>99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Georgia</vt:lpstr>
      <vt:lpstr>Trebuchet MS</vt:lpstr>
      <vt:lpstr>Воздушный поток</vt:lpstr>
      <vt:lpstr>Муниципальное бюджетное общеобразовательное учреждение  Клюевская средняя общеобразовательная школа  Зерноградского района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Направления работы клуба</vt:lpstr>
      <vt:lpstr>Спортивный клуб «ЮНИОР»</vt:lpstr>
      <vt:lpstr>База школьного клуба</vt:lpstr>
      <vt:lpstr>Презентация PowerPoint</vt:lpstr>
      <vt:lpstr>Традиционные мероприятия  ШСК «ЮНИОР»</vt:lpstr>
      <vt:lpstr>Презентация PowerPoint</vt:lpstr>
      <vt:lpstr> ШСК «ЮНИОР» дружит С РДДМ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Лариса</dc:creator>
  <cp:lastModifiedBy>Учитель</cp:lastModifiedBy>
  <cp:revision>83</cp:revision>
  <cp:lastPrinted>1601-01-01T00:00:00Z</cp:lastPrinted>
  <dcterms:created xsi:type="dcterms:W3CDTF">1601-01-01T00:00:00Z</dcterms:created>
  <dcterms:modified xsi:type="dcterms:W3CDTF">2024-06-13T11:29:54Z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